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71" r:id="rId4"/>
    <p:sldId id="257" r:id="rId5"/>
    <p:sldId id="272" r:id="rId6"/>
    <p:sldId id="263" r:id="rId7"/>
    <p:sldId id="259" r:id="rId8"/>
    <p:sldId id="262" r:id="rId9"/>
    <p:sldId id="265" r:id="rId10"/>
    <p:sldId id="269" r:id="rId11"/>
    <p:sldId id="270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546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r-Latn-BA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r-Latn-BA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D978-D719-453B-A8BF-26AC164EE760}" type="datetimeFigureOut">
              <a:rPr lang="sr-Latn-BA" smtClean="0"/>
              <a:t>12.3.2015.</a:t>
            </a:fld>
            <a:endParaRPr lang="sr-Latn-BA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D0EC-69B4-4F8C-8798-E3A245BEE10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064658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r-Latn-BA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r-Latn-BA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D978-D719-453B-A8BF-26AC164EE760}" type="datetimeFigureOut">
              <a:rPr lang="sr-Latn-BA" smtClean="0"/>
              <a:t>12.3.2015.</a:t>
            </a:fld>
            <a:endParaRPr lang="sr-Latn-BA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D0EC-69B4-4F8C-8798-E3A245BEE10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13492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r-Latn-BA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r-Latn-BA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D978-D719-453B-A8BF-26AC164EE760}" type="datetimeFigureOut">
              <a:rPr lang="sr-Latn-BA" smtClean="0"/>
              <a:t>12.3.2015.</a:t>
            </a:fld>
            <a:endParaRPr lang="sr-Latn-BA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D0EC-69B4-4F8C-8798-E3A245BEE10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805508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r-Latn-BA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r-Latn-BA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D978-D719-453B-A8BF-26AC164EE760}" type="datetimeFigureOut">
              <a:rPr lang="sr-Latn-BA" smtClean="0"/>
              <a:t>12.3.2015.</a:t>
            </a:fld>
            <a:endParaRPr lang="sr-Latn-BA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D0EC-69B4-4F8C-8798-E3A245BEE10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116671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r-Latn-BA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D978-D719-453B-A8BF-26AC164EE760}" type="datetimeFigureOut">
              <a:rPr lang="sr-Latn-BA" smtClean="0"/>
              <a:t>12.3.2015.</a:t>
            </a:fld>
            <a:endParaRPr lang="sr-Latn-BA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D0EC-69B4-4F8C-8798-E3A245BEE10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875418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r-Latn-BA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r-Latn-BA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r-Latn-BA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D978-D719-453B-A8BF-26AC164EE760}" type="datetimeFigureOut">
              <a:rPr lang="sr-Latn-BA" smtClean="0"/>
              <a:t>12.3.2015.</a:t>
            </a:fld>
            <a:endParaRPr lang="sr-Latn-BA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D0EC-69B4-4F8C-8798-E3A245BEE10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320139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r-Latn-BA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r-Latn-BA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r-Latn-BA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D978-D719-453B-A8BF-26AC164EE760}" type="datetimeFigureOut">
              <a:rPr lang="sr-Latn-BA" smtClean="0"/>
              <a:t>12.3.2015.</a:t>
            </a:fld>
            <a:endParaRPr lang="sr-Latn-BA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D0EC-69B4-4F8C-8798-E3A245BEE10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377319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r-Latn-BA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D978-D719-453B-A8BF-26AC164EE760}" type="datetimeFigureOut">
              <a:rPr lang="sr-Latn-BA" smtClean="0"/>
              <a:t>12.3.2015.</a:t>
            </a:fld>
            <a:endParaRPr lang="sr-Latn-BA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D0EC-69B4-4F8C-8798-E3A245BEE10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55144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D978-D719-453B-A8BF-26AC164EE760}" type="datetimeFigureOut">
              <a:rPr lang="sr-Latn-BA" smtClean="0"/>
              <a:t>12.3.2015.</a:t>
            </a:fld>
            <a:endParaRPr lang="sr-Latn-BA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D0EC-69B4-4F8C-8798-E3A245BEE10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598844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r-Latn-BA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r-Latn-BA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D978-D719-453B-A8BF-26AC164EE760}" type="datetimeFigureOut">
              <a:rPr lang="sr-Latn-BA" smtClean="0"/>
              <a:t>12.3.2015.</a:t>
            </a:fld>
            <a:endParaRPr lang="sr-Latn-BA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D0EC-69B4-4F8C-8798-E3A245BEE10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073722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r-Latn-BA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BA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D978-D719-453B-A8BF-26AC164EE760}" type="datetimeFigureOut">
              <a:rPr lang="sr-Latn-BA" smtClean="0"/>
              <a:t>12.3.2015.</a:t>
            </a:fld>
            <a:endParaRPr lang="sr-Latn-BA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D0EC-69B4-4F8C-8798-E3A245BEE10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9449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r-Latn-BA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r-Latn-BA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CD978-D719-453B-A8BF-26AC164EE760}" type="datetimeFigureOut">
              <a:rPr lang="sr-Latn-BA" smtClean="0"/>
              <a:t>12.3.2015.</a:t>
            </a:fld>
            <a:endParaRPr lang="sr-Latn-BA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0D0EC-69B4-4F8C-8798-E3A245BEE10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7107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Intro.mp4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Activity%204.mp4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4572000" y="6608385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sr-Latn-BA" sz="1000" dirty="0"/>
              <a:t>https://www.youtube.com/watch?v=oYcl0xxU5_s</a:t>
            </a: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6" t="14584" r="18009" b="16667"/>
          <a:stretch/>
        </p:blipFill>
        <p:spPr bwMode="auto">
          <a:xfrm>
            <a:off x="257175" y="914400"/>
            <a:ext cx="86296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97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u="sng" dirty="0" smtClean="0"/>
              <a:t>ACTIVITY 3</a:t>
            </a: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sz="3600" b="1" dirty="0" smtClean="0"/>
              <a:t>READING COMPREHENSION VOCABULARY</a:t>
            </a:r>
            <a:endParaRPr lang="sl-SI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 smtClean="0"/>
              <a:t>sugar cane</a:t>
            </a:r>
          </a:p>
          <a:p>
            <a:r>
              <a:rPr lang="sl-SI" dirty="0" smtClean="0"/>
              <a:t>crops</a:t>
            </a:r>
          </a:p>
          <a:p>
            <a:r>
              <a:rPr lang="sl-SI" dirty="0" smtClean="0"/>
              <a:t>questionable</a:t>
            </a:r>
          </a:p>
          <a:p>
            <a:r>
              <a:rPr lang="sl-SI" dirty="0" smtClean="0"/>
              <a:t>supposedly</a:t>
            </a:r>
          </a:p>
          <a:p>
            <a:r>
              <a:rPr lang="sl-SI" dirty="0" smtClean="0"/>
              <a:t>to devour</a:t>
            </a:r>
          </a:p>
          <a:p>
            <a:r>
              <a:rPr lang="sl-SI" dirty="0" smtClean="0"/>
              <a:t>beetles</a:t>
            </a:r>
          </a:p>
          <a:p>
            <a:r>
              <a:rPr lang="sl-SI" dirty="0" smtClean="0"/>
              <a:t>declining</a:t>
            </a:r>
          </a:p>
          <a:p>
            <a:r>
              <a:rPr lang="sl-SI" dirty="0" smtClean="0"/>
              <a:t>booming</a:t>
            </a:r>
          </a:p>
          <a:p>
            <a:r>
              <a:rPr lang="sl-SI" dirty="0"/>
              <a:t>prey</a:t>
            </a:r>
          </a:p>
          <a:p>
            <a:r>
              <a:rPr lang="sl-SI" dirty="0" smtClean="0"/>
              <a:t>to aggravate</a:t>
            </a:r>
          </a:p>
          <a:p>
            <a:r>
              <a:rPr lang="sl-SI" dirty="0" smtClean="0"/>
              <a:t>predator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/>
              <a:t>toxin</a:t>
            </a:r>
          </a:p>
          <a:p>
            <a:r>
              <a:rPr lang="sl-SI" dirty="0" smtClean="0"/>
              <a:t>pest</a:t>
            </a:r>
            <a:endParaRPr lang="sl-SI" dirty="0"/>
          </a:p>
          <a:p>
            <a:r>
              <a:rPr lang="sl-SI" dirty="0" smtClean="0"/>
              <a:t>descendent</a:t>
            </a:r>
            <a:endParaRPr lang="sl-SI" dirty="0"/>
          </a:p>
          <a:p>
            <a:r>
              <a:rPr lang="sl-SI" dirty="0" smtClean="0"/>
              <a:t>leather</a:t>
            </a:r>
          </a:p>
          <a:p>
            <a:r>
              <a:rPr lang="sl-SI" dirty="0" smtClean="0"/>
              <a:t>souvernir</a:t>
            </a:r>
          </a:p>
          <a:p>
            <a:r>
              <a:rPr lang="sl-SI" dirty="0" smtClean="0"/>
              <a:t>durble</a:t>
            </a:r>
          </a:p>
          <a:p>
            <a:r>
              <a:rPr lang="sl-SI" dirty="0" smtClean="0"/>
              <a:t>cardiovascular</a:t>
            </a:r>
          </a:p>
          <a:p>
            <a:r>
              <a:rPr lang="sl-SI" dirty="0" smtClean="0"/>
              <a:t>to harvest</a:t>
            </a:r>
          </a:p>
          <a:p>
            <a:r>
              <a:rPr lang="sl-SI" dirty="0" smtClean="0"/>
              <a:t>production</a:t>
            </a:r>
          </a:p>
          <a:p>
            <a:r>
              <a:rPr lang="sl-SI" dirty="0" smtClean="0"/>
              <a:t>therapeutic</a:t>
            </a:r>
          </a:p>
          <a:p>
            <a:r>
              <a:rPr lang="sl-SI" dirty="0"/>
              <a:t>'</a:t>
            </a:r>
            <a:r>
              <a:rPr lang="sl-SI" dirty="0" smtClean="0"/>
              <a:t>come to pass'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6227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b="1" u="sng" dirty="0"/>
              <a:t>ACTIVITY</a:t>
            </a:r>
            <a:r>
              <a:rPr lang="sl-SI" sz="4900" b="1" u="sng" dirty="0"/>
              <a:t> 4</a:t>
            </a:r>
            <a:r>
              <a:rPr lang="en-US" b="1" dirty="0"/>
              <a:t/>
            </a:r>
            <a:br>
              <a:rPr lang="en-US" b="1" dirty="0"/>
            </a:br>
            <a:r>
              <a:rPr lang="sl-SI" sz="3600" b="1" dirty="0" smtClean="0"/>
              <a:t>LISTENING COMPREHENSION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2101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9" t="22396" r="18741" b="25260"/>
          <a:stretch/>
        </p:blipFill>
        <p:spPr bwMode="auto">
          <a:xfrm>
            <a:off x="182903" y="1175594"/>
            <a:ext cx="8778195" cy="45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15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u="sng" dirty="0" smtClean="0"/>
              <a:t>ACTIVITY</a:t>
            </a:r>
            <a:r>
              <a:rPr lang="sl-SI" sz="4900" b="1" u="sng" dirty="0" smtClean="0"/>
              <a:t> 4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sl-SI" sz="3600" b="1" dirty="0" smtClean="0"/>
              <a:t>Question 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7504" y="1960240"/>
            <a:ext cx="3024336" cy="4853136"/>
          </a:xfrm>
        </p:spPr>
        <p:txBody>
          <a:bodyPr>
            <a:normAutofit/>
          </a:bodyPr>
          <a:lstStyle/>
          <a:p>
            <a:r>
              <a:rPr lang="sl-SI" sz="2400" i="1" dirty="0" smtClean="0"/>
              <a:t>to </a:t>
            </a:r>
            <a:r>
              <a:rPr lang="en-AU" u="sng" dirty="0" smtClean="0"/>
              <a:t>stand in</a:t>
            </a:r>
            <a:endParaRPr lang="sl-SI" u="sng" dirty="0" smtClean="0"/>
          </a:p>
          <a:p>
            <a:endParaRPr lang="sl-SI" u="sng" dirty="0" smtClean="0"/>
          </a:p>
          <a:p>
            <a:r>
              <a:rPr lang="sl-SI" sz="2400" i="1" dirty="0" smtClean="0"/>
              <a:t>to be </a:t>
            </a:r>
            <a:r>
              <a:rPr lang="en-AU" u="sng" dirty="0" smtClean="0"/>
              <a:t>run over</a:t>
            </a:r>
            <a:endParaRPr lang="sl-SI" u="sng" dirty="0" smtClean="0"/>
          </a:p>
          <a:p>
            <a:endParaRPr lang="sl-SI" u="sng" dirty="0" smtClean="0"/>
          </a:p>
          <a:p>
            <a:r>
              <a:rPr lang="sl-SI" sz="2400" i="1" dirty="0"/>
              <a:t>to be </a:t>
            </a:r>
            <a:r>
              <a:rPr lang="en-AU" u="sng" dirty="0" smtClean="0"/>
              <a:t>chop</a:t>
            </a:r>
            <a:r>
              <a:rPr lang="sl-SI" u="sng" dirty="0" smtClean="0"/>
              <a:t>ped</a:t>
            </a:r>
            <a:r>
              <a:rPr lang="en-AU" u="sng" dirty="0" smtClean="0"/>
              <a:t> up</a:t>
            </a:r>
            <a:endParaRPr lang="sl-SI" u="sng" dirty="0" smtClean="0"/>
          </a:p>
          <a:p>
            <a:endParaRPr lang="sl-SI" u="sng" dirty="0" smtClean="0"/>
          </a:p>
          <a:p>
            <a:r>
              <a:rPr lang="sl-SI" sz="2400" i="1" dirty="0"/>
              <a:t>to be </a:t>
            </a:r>
            <a:r>
              <a:rPr lang="en-AU" u="sng" dirty="0" smtClean="0"/>
              <a:t>tur</a:t>
            </a:r>
            <a:r>
              <a:rPr lang="sl-SI" u="sng" dirty="0" smtClean="0"/>
              <a:t>ned</a:t>
            </a:r>
            <a:r>
              <a:rPr lang="en-AU" u="sng" dirty="0" smtClean="0"/>
              <a:t> into</a:t>
            </a:r>
            <a:endParaRPr lang="sl-SI" u="sng" dirty="0"/>
          </a:p>
        </p:txBody>
      </p:sp>
      <p:sp>
        <p:nvSpPr>
          <p:cNvPr id="3" name="Answer1"/>
          <p:cNvSpPr>
            <a:spLocks noGrp="1"/>
          </p:cNvSpPr>
          <p:nvPr>
            <p:ph sz="half" idx="2"/>
          </p:nvPr>
        </p:nvSpPr>
        <p:spPr>
          <a:xfrm>
            <a:off x="3419872" y="2009695"/>
            <a:ext cx="5724128" cy="771233"/>
          </a:xfrm>
        </p:spPr>
        <p:txBody>
          <a:bodyPr/>
          <a:lstStyle/>
          <a:p>
            <a:pPr marL="0" indent="0">
              <a:buNone/>
            </a:pPr>
            <a:r>
              <a:rPr lang="sl-SI" sz="2400" dirty="0" smtClean="0"/>
              <a:t>to </a:t>
            </a:r>
            <a:r>
              <a:rPr lang="sl-SI" dirty="0" smtClean="0"/>
              <a:t>replace, </a:t>
            </a:r>
            <a:r>
              <a:rPr lang="sl-SI" sz="2400" dirty="0" smtClean="0"/>
              <a:t>to</a:t>
            </a:r>
            <a:r>
              <a:rPr lang="sl-SI" dirty="0" smtClean="0"/>
              <a:t> substitute</a:t>
            </a:r>
            <a:endParaRPr lang="sl-SI" dirty="0"/>
          </a:p>
        </p:txBody>
      </p:sp>
      <p:sp>
        <p:nvSpPr>
          <p:cNvPr id="13" name="Answer2"/>
          <p:cNvSpPr txBox="1">
            <a:spLocks/>
          </p:cNvSpPr>
          <p:nvPr/>
        </p:nvSpPr>
        <p:spPr>
          <a:xfrm>
            <a:off x="3419872" y="2996952"/>
            <a:ext cx="572412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400" dirty="0" smtClean="0"/>
              <a:t>to </a:t>
            </a:r>
            <a:r>
              <a:rPr lang="sl-SI" dirty="0" smtClean="0"/>
              <a:t>drive over someone/something</a:t>
            </a:r>
          </a:p>
        </p:txBody>
      </p:sp>
      <p:sp>
        <p:nvSpPr>
          <p:cNvPr id="14" name="Answer3"/>
          <p:cNvSpPr txBox="1">
            <a:spLocks/>
          </p:cNvSpPr>
          <p:nvPr/>
        </p:nvSpPr>
        <p:spPr>
          <a:xfrm>
            <a:off x="3419872" y="4007619"/>
            <a:ext cx="5724128" cy="754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400" dirty="0" smtClean="0"/>
              <a:t>to</a:t>
            </a:r>
            <a:r>
              <a:rPr lang="sl-SI" dirty="0" smtClean="0"/>
              <a:t> cut up something into small pieces</a:t>
            </a:r>
          </a:p>
        </p:txBody>
      </p:sp>
      <p:sp>
        <p:nvSpPr>
          <p:cNvPr id="15" name="Answer4"/>
          <p:cNvSpPr txBox="1">
            <a:spLocks/>
          </p:cNvSpPr>
          <p:nvPr/>
        </p:nvSpPr>
        <p:spPr>
          <a:xfrm>
            <a:off x="3419872" y="5013176"/>
            <a:ext cx="5724128" cy="721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400" dirty="0" smtClean="0"/>
              <a:t>to</a:t>
            </a:r>
            <a:r>
              <a:rPr lang="sl-SI" dirty="0" smtClean="0"/>
              <a:t> transform, </a:t>
            </a:r>
            <a:r>
              <a:rPr lang="sl-SI" sz="2400" dirty="0" smtClean="0"/>
              <a:t>to </a:t>
            </a:r>
            <a:r>
              <a:rPr lang="sl-SI" dirty="0" smtClean="0"/>
              <a:t>change</a:t>
            </a:r>
          </a:p>
        </p:txBody>
      </p:sp>
      <p:cxnSp>
        <p:nvCxnSpPr>
          <p:cNvPr id="17" name="1"/>
          <p:cNvCxnSpPr/>
          <p:nvPr/>
        </p:nvCxnSpPr>
        <p:spPr>
          <a:xfrm>
            <a:off x="2123728" y="2276872"/>
            <a:ext cx="129614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2"/>
          <p:cNvCxnSpPr>
            <a:endCxn id="13" idx="1"/>
          </p:cNvCxnSpPr>
          <p:nvPr/>
        </p:nvCxnSpPr>
        <p:spPr>
          <a:xfrm>
            <a:off x="2483768" y="3320988"/>
            <a:ext cx="93610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3"/>
          <p:cNvCxnSpPr/>
          <p:nvPr/>
        </p:nvCxnSpPr>
        <p:spPr>
          <a:xfrm>
            <a:off x="3018130" y="4293096"/>
            <a:ext cx="4737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4"/>
          <p:cNvCxnSpPr/>
          <p:nvPr/>
        </p:nvCxnSpPr>
        <p:spPr>
          <a:xfrm>
            <a:off x="2915816" y="5301208"/>
            <a:ext cx="57606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8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 uiExpand="1" build="p"/>
      <p:bldP spid="14" grpId="0" uiExpand="1" build="p"/>
      <p:bldP spid="1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u="sng" dirty="0" smtClean="0"/>
              <a:t>ACTIVITY</a:t>
            </a:r>
            <a:r>
              <a:rPr lang="sl-SI" sz="4900" b="1" u="sng" dirty="0" smtClean="0"/>
              <a:t> 4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sl-SI" sz="3600" b="1" dirty="0" smtClean="0"/>
              <a:t>Question 2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5050904" cy="506916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AU" b="1" u="sng" dirty="0"/>
              <a:t>AUSTRALIAN ENGLISH</a:t>
            </a:r>
            <a:endParaRPr lang="sl-SI" u="sng" dirty="0"/>
          </a:p>
          <a:p>
            <a:pPr marL="514350" lvl="0" indent="-514350">
              <a:buFont typeface="+mj-lt"/>
              <a:buAutoNum type="arabicPeriod"/>
            </a:pPr>
            <a:r>
              <a:rPr lang="en-AU" dirty="0"/>
              <a:t>To vanish like a </a:t>
            </a:r>
            <a:r>
              <a:rPr lang="en-AU" i="1" dirty="0"/>
              <a:t>(fart in a fan factory)</a:t>
            </a:r>
            <a:endParaRPr lang="sl-SI" dirty="0"/>
          </a:p>
          <a:p>
            <a:pPr marL="514350" lvl="0" indent="-514350">
              <a:buFont typeface="+mj-lt"/>
              <a:buAutoNum type="arabicPeriod"/>
            </a:pPr>
            <a:r>
              <a:rPr lang="en-AU" dirty="0"/>
              <a:t>To be all over something </a:t>
            </a:r>
            <a:r>
              <a:rPr lang="en-AU" i="1" dirty="0"/>
              <a:t>(like flies on #$*?)</a:t>
            </a:r>
            <a:endParaRPr lang="sl-SI" dirty="0"/>
          </a:p>
          <a:p>
            <a:pPr marL="514350" lvl="0" indent="-514350">
              <a:buFont typeface="+mj-lt"/>
              <a:buAutoNum type="arabicPeriod"/>
            </a:pPr>
            <a:r>
              <a:rPr lang="en-AU" dirty="0"/>
              <a:t>The time it takes to </a:t>
            </a:r>
            <a:r>
              <a:rPr lang="en-AU" i="1" dirty="0"/>
              <a:t>(shotgun a tinny)</a:t>
            </a:r>
            <a:endParaRPr lang="sl-SI" dirty="0"/>
          </a:p>
          <a:p>
            <a:pPr marL="514350" lvl="0" indent="-514350">
              <a:buFont typeface="+mj-lt"/>
              <a:buAutoNum type="arabicPeriod"/>
            </a:pPr>
            <a:r>
              <a:rPr lang="en-AU" dirty="0"/>
              <a:t>To not know one end of </a:t>
            </a:r>
            <a:r>
              <a:rPr lang="en-AU" i="1" dirty="0"/>
              <a:t>(a dog’s bowl)</a:t>
            </a:r>
            <a:r>
              <a:rPr lang="en-AU" dirty="0"/>
              <a:t> from the other</a:t>
            </a:r>
            <a:endParaRPr lang="sl-SI" dirty="0"/>
          </a:p>
          <a:p>
            <a:pPr marL="514350" lvl="0" indent="-514350">
              <a:buFont typeface="+mj-lt"/>
              <a:buAutoNum type="arabicPeriod"/>
            </a:pPr>
            <a:r>
              <a:rPr lang="en-AU" dirty="0"/>
              <a:t>To be built like a</a:t>
            </a:r>
            <a:r>
              <a:rPr lang="en-AU" i="1" dirty="0"/>
              <a:t> (brick #$*?house)</a:t>
            </a:r>
            <a:endParaRPr lang="sl-SI" dirty="0"/>
          </a:p>
          <a:p>
            <a:pPr marL="514350" lvl="0" indent="-514350">
              <a:buFont typeface="+mj-lt"/>
              <a:buAutoNum type="arabicPeriod"/>
            </a:pPr>
            <a:r>
              <a:rPr lang="en-AU" dirty="0"/>
              <a:t>To be pissed off</a:t>
            </a:r>
            <a:endParaRPr lang="sl-SI" dirty="0"/>
          </a:p>
          <a:p>
            <a:pPr marL="514350" lvl="0" indent="-514350">
              <a:buFont typeface="+mj-lt"/>
              <a:buAutoNum type="arabicPeriod"/>
            </a:pPr>
            <a:r>
              <a:rPr lang="en-AU" dirty="0"/>
              <a:t>Pickle me grandma!</a:t>
            </a:r>
            <a:endParaRPr lang="sl-SI" dirty="0"/>
          </a:p>
          <a:p>
            <a:pPr marL="514350" lvl="0" indent="-514350">
              <a:buFont typeface="+mj-lt"/>
              <a:buAutoNum type="arabicPeriod"/>
            </a:pPr>
            <a:r>
              <a:rPr lang="en-AU" dirty="0"/>
              <a:t>The bloke still owes me a six-pack</a:t>
            </a:r>
            <a:endParaRPr lang="sl-SI" dirty="0"/>
          </a:p>
          <a:p>
            <a:pPr marL="514350" lvl="0" indent="-514350">
              <a:buFont typeface="+mj-lt"/>
              <a:buAutoNum type="arabicPeriod"/>
            </a:pPr>
            <a:r>
              <a:rPr lang="en-AU" dirty="0"/>
              <a:t>To blow the froth off a tinny</a:t>
            </a:r>
            <a:r>
              <a:rPr lang="en-AU" dirty="0" smtClean="0"/>
              <a:t>.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072" y="1600200"/>
            <a:ext cx="4038600" cy="4525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AU" b="1" u="sng" dirty="0">
                <a:solidFill>
                  <a:schemeClr val="tx2"/>
                </a:solidFill>
              </a:rPr>
              <a:t>STANDARD ENGLISH</a:t>
            </a:r>
            <a:endParaRPr lang="sl-SI" u="sng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 startAt="9"/>
            </a:pPr>
            <a:r>
              <a:rPr lang="en-AU" dirty="0">
                <a:solidFill>
                  <a:schemeClr val="tx2"/>
                </a:solidFill>
              </a:rPr>
              <a:t>To drink beer</a:t>
            </a:r>
            <a:endParaRPr lang="sl-SI" dirty="0">
              <a:solidFill>
                <a:schemeClr val="tx2"/>
              </a:solidFill>
            </a:endParaRPr>
          </a:p>
          <a:p>
            <a:pPr marL="514350" lvl="0" indent="-514350">
              <a:buFont typeface="+mj-lt"/>
              <a:buAutoNum type="arabicPeriod" startAt="6"/>
            </a:pPr>
            <a:r>
              <a:rPr lang="en-AU" dirty="0">
                <a:solidFill>
                  <a:schemeClr val="tx2"/>
                </a:solidFill>
              </a:rPr>
              <a:t>To be angry</a:t>
            </a:r>
            <a:endParaRPr lang="sl-SI" dirty="0">
              <a:solidFill>
                <a:schemeClr val="tx2"/>
              </a:solidFill>
            </a:endParaRPr>
          </a:p>
          <a:p>
            <a:pPr marL="514350" lvl="0" indent="-514350">
              <a:buFont typeface="+mj-lt"/>
              <a:buAutoNum type="arabicPeriod" startAt="6"/>
            </a:pPr>
            <a:r>
              <a:rPr lang="en-AU" dirty="0">
                <a:solidFill>
                  <a:schemeClr val="tx2"/>
                </a:solidFill>
              </a:rPr>
              <a:t>A phrase </a:t>
            </a:r>
            <a:r>
              <a:rPr lang="sl-SI" dirty="0">
                <a:solidFill>
                  <a:schemeClr val="tx2"/>
                </a:solidFill>
              </a:rPr>
              <a:t>of</a:t>
            </a:r>
            <a:r>
              <a:rPr lang="en-AU" dirty="0">
                <a:solidFill>
                  <a:schemeClr val="tx2"/>
                </a:solidFill>
              </a:rPr>
              <a:t> exclamation</a:t>
            </a:r>
            <a:endParaRPr lang="sl-SI" dirty="0">
              <a:solidFill>
                <a:schemeClr val="tx2"/>
              </a:solidFill>
            </a:endParaRPr>
          </a:p>
          <a:p>
            <a:pPr marL="514350" lvl="0" indent="-514350">
              <a:buFont typeface="+mj-lt"/>
              <a:buAutoNum type="arabicPeriod" startAt="6"/>
            </a:pPr>
            <a:r>
              <a:rPr lang="en-AU" dirty="0">
                <a:solidFill>
                  <a:schemeClr val="tx2"/>
                </a:solidFill>
              </a:rPr>
              <a:t>To owe a debt of beer</a:t>
            </a:r>
            <a:endParaRPr lang="sl-SI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en-AU" dirty="0">
                <a:solidFill>
                  <a:schemeClr val="tx2"/>
                </a:solidFill>
              </a:rPr>
              <a:t>To have no idea about something</a:t>
            </a:r>
            <a:endParaRPr lang="sl-SI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AU" dirty="0">
                <a:solidFill>
                  <a:schemeClr val="tx2"/>
                </a:solidFill>
              </a:rPr>
              <a:t>To be on top of something</a:t>
            </a:r>
            <a:endParaRPr lang="sl-SI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AU" dirty="0" smtClean="0">
                <a:solidFill>
                  <a:schemeClr val="tx2"/>
                </a:solidFill>
              </a:rPr>
              <a:t>To </a:t>
            </a:r>
            <a:r>
              <a:rPr lang="en-AU" dirty="0">
                <a:solidFill>
                  <a:schemeClr val="tx2"/>
                </a:solidFill>
              </a:rPr>
              <a:t>disappear very quickly</a:t>
            </a:r>
            <a:endParaRPr lang="sl-SI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en-AU" dirty="0">
                <a:solidFill>
                  <a:schemeClr val="tx2"/>
                </a:solidFill>
              </a:rPr>
              <a:t>Something of </a:t>
            </a:r>
            <a:r>
              <a:rPr lang="en-AU" dirty="0" smtClean="0">
                <a:solidFill>
                  <a:schemeClr val="tx2"/>
                </a:solidFill>
              </a:rPr>
              <a:t>stout </a:t>
            </a:r>
            <a:r>
              <a:rPr lang="en-AU" dirty="0">
                <a:solidFill>
                  <a:schemeClr val="tx2"/>
                </a:solidFill>
              </a:rPr>
              <a:t>construction</a:t>
            </a:r>
            <a:endParaRPr lang="sl-SI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sl-SI" dirty="0" smtClean="0">
                <a:solidFill>
                  <a:schemeClr val="tx2"/>
                </a:solidFill>
              </a:rPr>
              <a:t>A</a:t>
            </a:r>
            <a:r>
              <a:rPr lang="en-AU" dirty="0" smtClean="0">
                <a:solidFill>
                  <a:schemeClr val="tx2"/>
                </a:solidFill>
              </a:rPr>
              <a:t> </a:t>
            </a:r>
            <a:r>
              <a:rPr lang="en-AU" dirty="0">
                <a:solidFill>
                  <a:schemeClr val="tx2"/>
                </a:solidFill>
              </a:rPr>
              <a:t>short period of </a:t>
            </a:r>
            <a:r>
              <a:rPr lang="en-AU" dirty="0" smtClean="0">
                <a:solidFill>
                  <a:schemeClr val="tx2"/>
                </a:solidFill>
              </a:rPr>
              <a:t>time</a:t>
            </a:r>
            <a:endParaRPr lang="sl-SI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29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778" y="2535746"/>
            <a:ext cx="3681126" cy="1786508"/>
          </a:xfrm>
        </p:spPr>
        <p:txBody>
          <a:bodyPr/>
          <a:lstStyle/>
          <a:p>
            <a:r>
              <a:rPr lang="en-AU" b="1" dirty="0" smtClean="0"/>
              <a:t>The Cane Toad</a:t>
            </a:r>
            <a:br>
              <a:rPr lang="en-AU" b="1" dirty="0" smtClean="0"/>
            </a:br>
            <a:r>
              <a:rPr lang="en-AU" sz="3600" b="1" dirty="0" smtClean="0"/>
              <a:t>(</a:t>
            </a:r>
            <a:r>
              <a:rPr lang="en-AU" sz="3600" b="1" i="1" dirty="0" err="1" smtClean="0"/>
              <a:t>Rhinella</a:t>
            </a:r>
            <a:r>
              <a:rPr lang="en-AU" sz="3600" b="1" i="1" dirty="0" smtClean="0"/>
              <a:t> marina)</a:t>
            </a:r>
            <a:endParaRPr lang="en-AU" b="1" dirty="0"/>
          </a:p>
        </p:txBody>
      </p:sp>
      <p:pic>
        <p:nvPicPr>
          <p:cNvPr id="1026" name="Picture 2" descr="http://cvcia.org.au/wp-content/uploads/2010/04/toadzilla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8" t="4914" r="2378" b="2271"/>
          <a:stretch/>
        </p:blipFill>
        <p:spPr bwMode="auto">
          <a:xfrm>
            <a:off x="3843242" y="1331694"/>
            <a:ext cx="5273980" cy="419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41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sl-SI" b="1" u="sng" dirty="0"/>
              <a:t>ACTIVITY 1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7960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u="sng" dirty="0" smtClean="0"/>
              <a:t>ACTIVITY 1</a:t>
            </a: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sz="3600" b="1" dirty="0" smtClean="0"/>
              <a:t>GAP-FILL ACTIVITY – KEY FACTS</a:t>
            </a:r>
            <a:endParaRPr lang="en-AU" sz="3600" b="1" dirty="0"/>
          </a:p>
        </p:txBody>
      </p:sp>
      <p:sp>
        <p:nvSpPr>
          <p:cNvPr id="10" name="A1"/>
          <p:cNvSpPr txBox="1">
            <a:spLocks/>
          </p:cNvSpPr>
          <p:nvPr/>
        </p:nvSpPr>
        <p:spPr>
          <a:xfrm>
            <a:off x="6660232" y="2204864"/>
            <a:ext cx="1224136" cy="572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 smtClean="0">
                <a:solidFill>
                  <a:schemeClr val="accent6"/>
                </a:solidFill>
              </a:rPr>
              <a:t>backs</a:t>
            </a:r>
            <a:endParaRPr lang="en-AU" dirty="0"/>
          </a:p>
        </p:txBody>
      </p:sp>
      <p:sp>
        <p:nvSpPr>
          <p:cNvPr id="4" name="A2"/>
          <p:cNvSpPr txBox="1">
            <a:spLocks/>
          </p:cNvSpPr>
          <p:nvPr/>
        </p:nvSpPr>
        <p:spPr>
          <a:xfrm>
            <a:off x="1361911" y="2696327"/>
            <a:ext cx="137197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 smtClean="0">
                <a:solidFill>
                  <a:schemeClr val="accent6"/>
                </a:solidFill>
              </a:rPr>
              <a:t>snakes</a:t>
            </a:r>
            <a:endParaRPr lang="en-AU" dirty="0"/>
          </a:p>
        </p:txBody>
      </p:sp>
      <p:sp>
        <p:nvSpPr>
          <p:cNvPr id="5" name="A3"/>
          <p:cNvSpPr txBox="1">
            <a:spLocks/>
          </p:cNvSpPr>
          <p:nvPr/>
        </p:nvSpPr>
        <p:spPr>
          <a:xfrm>
            <a:off x="5940152" y="3207362"/>
            <a:ext cx="2232248" cy="643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 smtClean="0">
                <a:solidFill>
                  <a:schemeClr val="accent6"/>
                </a:solidFill>
              </a:rPr>
              <a:t>agricultural</a:t>
            </a:r>
            <a:endParaRPr lang="en-AU" dirty="0"/>
          </a:p>
        </p:txBody>
      </p:sp>
      <p:sp>
        <p:nvSpPr>
          <p:cNvPr id="6" name="A4"/>
          <p:cNvSpPr txBox="1">
            <a:spLocks/>
          </p:cNvSpPr>
          <p:nvPr/>
        </p:nvSpPr>
        <p:spPr>
          <a:xfrm>
            <a:off x="6334055" y="4141207"/>
            <a:ext cx="1550313" cy="631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 smtClean="0">
                <a:solidFill>
                  <a:schemeClr val="accent6"/>
                </a:solidFill>
              </a:rPr>
              <a:t>millions</a:t>
            </a:r>
            <a:endParaRPr lang="en-AU" dirty="0"/>
          </a:p>
        </p:txBody>
      </p:sp>
      <p:sp>
        <p:nvSpPr>
          <p:cNvPr id="7" name="A5"/>
          <p:cNvSpPr txBox="1">
            <a:spLocks/>
          </p:cNvSpPr>
          <p:nvPr/>
        </p:nvSpPr>
        <p:spPr>
          <a:xfrm>
            <a:off x="1384812" y="5025752"/>
            <a:ext cx="1850878" cy="694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 smtClean="0">
                <a:solidFill>
                  <a:schemeClr val="accent6"/>
                </a:solidFill>
              </a:rPr>
              <a:t>tadpoles</a:t>
            </a:r>
            <a:endParaRPr lang="en-AU" dirty="0"/>
          </a:p>
        </p:txBody>
      </p:sp>
      <p:sp>
        <p:nvSpPr>
          <p:cNvPr id="9" name="A6"/>
          <p:cNvSpPr txBox="1">
            <a:spLocks/>
          </p:cNvSpPr>
          <p:nvPr/>
        </p:nvSpPr>
        <p:spPr>
          <a:xfrm>
            <a:off x="4155873" y="5517232"/>
            <a:ext cx="1208215" cy="605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 smtClean="0">
                <a:solidFill>
                  <a:schemeClr val="accent6"/>
                </a:solidFill>
              </a:rPr>
              <a:t>culled</a:t>
            </a:r>
            <a:endParaRPr lang="en-AU" dirty="0"/>
          </a:p>
        </p:txBody>
      </p:sp>
      <p:sp>
        <p:nvSpPr>
          <p:cNvPr id="8" name="Question"/>
          <p:cNvSpPr>
            <a:spLocks noGrp="1"/>
          </p:cNvSpPr>
          <p:nvPr>
            <p:ph idx="1"/>
          </p:nvPr>
        </p:nvSpPr>
        <p:spPr>
          <a:xfrm>
            <a:off x="179512" y="1799791"/>
            <a:ext cx="8784976" cy="4525963"/>
          </a:xfrm>
        </p:spPr>
        <p:txBody>
          <a:bodyPr>
            <a:normAutofit fontScale="92500" lnSpcReduction="10000"/>
          </a:bodyPr>
          <a:lstStyle/>
          <a:p>
            <a:endParaRPr lang="en-AU" dirty="0" smtClean="0"/>
          </a:p>
          <a:p>
            <a:r>
              <a:rPr lang="en-AU" dirty="0" smtClean="0"/>
              <a:t>Cane toads have poison glands on their _____.</a:t>
            </a:r>
          </a:p>
          <a:p>
            <a:r>
              <a:rPr lang="en-AU" dirty="0" smtClean="0"/>
              <a:t>Even ______ die quickly after trying to eat them.</a:t>
            </a:r>
          </a:p>
          <a:p>
            <a:r>
              <a:rPr lang="en-AU" dirty="0" smtClean="0"/>
              <a:t>They were introduced as a form of __________ pest control.</a:t>
            </a:r>
          </a:p>
          <a:p>
            <a:r>
              <a:rPr lang="en-AU" dirty="0" smtClean="0"/>
              <a:t>From original 100 toads, now 100s of _______</a:t>
            </a:r>
            <a:r>
              <a:rPr lang="sl-SI" dirty="0" smtClean="0"/>
              <a:t> in existence</a:t>
            </a:r>
            <a:r>
              <a:rPr lang="en-AU" dirty="0" smtClean="0"/>
              <a:t>.</a:t>
            </a:r>
          </a:p>
          <a:p>
            <a:r>
              <a:rPr lang="en-AU" dirty="0" smtClean="0"/>
              <a:t>Even ________ and eggs are highly toxic.</a:t>
            </a:r>
          </a:p>
          <a:p>
            <a:r>
              <a:rPr lang="en-AU" dirty="0" smtClean="0"/>
              <a:t>They are collected and  _____  with CO</a:t>
            </a:r>
            <a:r>
              <a:rPr lang="en-AU" baseline="-25000" dirty="0" smtClean="0"/>
              <a:t>2</a:t>
            </a:r>
            <a:r>
              <a:rPr lang="en-AU" dirty="0" smtClean="0"/>
              <a:t>.</a:t>
            </a:r>
          </a:p>
          <a:p>
            <a:pPr marL="0" indent="0">
              <a:buNone/>
            </a:pP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008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5" grpId="0"/>
      <p:bldP spid="6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sl-SI" b="1" u="sng" dirty="0"/>
              <a:t>ACTIVITY </a:t>
            </a:r>
            <a:r>
              <a:rPr lang="sl-SI" b="1" u="sng" dirty="0" smtClean="0"/>
              <a:t>2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7212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74638"/>
            <a:ext cx="6660232" cy="1143000"/>
          </a:xfrm>
        </p:spPr>
        <p:txBody>
          <a:bodyPr>
            <a:normAutofit fontScale="90000"/>
          </a:bodyPr>
          <a:lstStyle/>
          <a:p>
            <a:r>
              <a:rPr lang="sl-SI" b="1" u="sng" dirty="0" smtClean="0"/>
              <a:t>ACTIVITY 2</a:t>
            </a:r>
            <a:r>
              <a:rPr lang="sl-SI" b="1" dirty="0" smtClean="0"/>
              <a:t/>
            </a:r>
            <a:br>
              <a:rPr lang="sl-SI" b="1" dirty="0" smtClean="0"/>
            </a:br>
            <a:r>
              <a:rPr lang="en-AU" sz="3600" b="1" dirty="0" smtClean="0"/>
              <a:t>How can the cane toad be stopped?</a:t>
            </a:r>
            <a:endParaRPr lang="en-AU" sz="4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359421"/>
            <a:ext cx="8229600" cy="2725763"/>
          </a:xfrm>
        </p:spPr>
        <p:txBody>
          <a:bodyPr>
            <a:normAutofit/>
          </a:bodyPr>
          <a:lstStyle/>
          <a:p>
            <a:r>
              <a:rPr lang="en-AU" dirty="0" smtClean="0"/>
              <a:t>In </a:t>
            </a:r>
            <a:r>
              <a:rPr lang="sl-SI" dirty="0" smtClean="0"/>
              <a:t>your two </a:t>
            </a:r>
            <a:r>
              <a:rPr lang="en-AU" dirty="0" smtClean="0"/>
              <a:t>groups, brainstorm how </a:t>
            </a:r>
            <a:r>
              <a:rPr lang="sl-SI" dirty="0" smtClean="0"/>
              <a:t>the cane toad can be stopped by focusing on either:</a:t>
            </a:r>
          </a:p>
          <a:p>
            <a:pPr lvl="1"/>
            <a:r>
              <a:rPr lang="sl-SI" u="sng" dirty="0" smtClean="0"/>
              <a:t>Group 1</a:t>
            </a:r>
            <a:r>
              <a:rPr lang="sl-SI" dirty="0" smtClean="0"/>
              <a:t>: the predator (cane toad)</a:t>
            </a:r>
          </a:p>
          <a:p>
            <a:pPr lvl="1"/>
            <a:r>
              <a:rPr lang="sl-SI" u="sng" dirty="0" smtClean="0"/>
              <a:t>Group 2</a:t>
            </a:r>
            <a:r>
              <a:rPr lang="sl-SI" dirty="0" smtClean="0"/>
              <a:t>: the prey (Australian native wildlife)</a:t>
            </a:r>
            <a:endParaRPr lang="en-AU" dirty="0"/>
          </a:p>
        </p:txBody>
      </p:sp>
      <p:pic>
        <p:nvPicPr>
          <p:cNvPr id="2050" name="Picture 2" descr="http://th02.deviantart.net/fs70/PRE/i/2012/189/0/b/brainstorm_by_filipelucas2-d56hsu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9" t="5902" r="9993" b="5611"/>
          <a:stretch/>
        </p:blipFill>
        <p:spPr bwMode="auto">
          <a:xfrm>
            <a:off x="6948264" y="11737"/>
            <a:ext cx="2047777" cy="224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77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sl-SI" b="1" u="sng" dirty="0" smtClean="0"/>
              <a:t>ACTIVITY 2</a:t>
            </a:r>
            <a:br>
              <a:rPr lang="sl-SI" b="1" u="sng" dirty="0" smtClean="0"/>
            </a:br>
            <a:r>
              <a:rPr lang="sl-SI" sz="3600" b="1" dirty="0" smtClean="0"/>
              <a:t>Group 1 stimulus images &amp; solution</a:t>
            </a:r>
            <a:endParaRPr lang="en-AU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471736" y="2437260"/>
            <a:ext cx="3333750" cy="2751297"/>
            <a:chOff x="179512" y="1700808"/>
            <a:chExt cx="3333750" cy="2751297"/>
          </a:xfrm>
        </p:grpSpPr>
        <p:pic>
          <p:nvPicPr>
            <p:cNvPr id="1026" name="Picture 2" descr="http://animalhospitalwpsl.com/image/4566616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700808"/>
              <a:ext cx="3333750" cy="2505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79351" y="4205884"/>
              <a:ext cx="293407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l-SI" sz="1000" dirty="0"/>
                <a:t>http://animalhospitalwpsl.com/image/45666162.jpg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944119" y="1988840"/>
            <a:ext cx="4572000" cy="3648136"/>
            <a:chOff x="3944119" y="1988840"/>
            <a:chExt cx="4572000" cy="3648136"/>
          </a:xfrm>
        </p:grpSpPr>
        <p:pic>
          <p:nvPicPr>
            <p:cNvPr id="1028" name="Picture 4" descr="http://sydney.edu.au/science/biology/images/content/news/2012/canetoadtadpole_main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1988840"/>
              <a:ext cx="4324350" cy="3248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3944119" y="5236866"/>
              <a:ext cx="457200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sl-SI" sz="1000" dirty="0"/>
                <a:t>http://sydney.edu.au/science/biology/images/content/news/2012/canetoadtadpole_main.jpg</a:t>
              </a:r>
            </a:p>
          </p:txBody>
        </p:sp>
      </p:grpSp>
      <p:pic>
        <p:nvPicPr>
          <p:cNvPr id="3" name="Aktivnost 2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92294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6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u="sng" dirty="0" smtClean="0"/>
              <a:t>ACTIVITY 2</a:t>
            </a: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sz="3600" b="1" dirty="0" smtClean="0"/>
              <a:t>Group 2 stimulus images &amp; solution</a:t>
            </a:r>
            <a:endParaRPr lang="en-AU" sz="3600" b="1" dirty="0"/>
          </a:p>
        </p:txBody>
      </p:sp>
      <p:sp>
        <p:nvSpPr>
          <p:cNvPr id="9" name="Pravokotnik 8"/>
          <p:cNvSpPr/>
          <p:nvPr/>
        </p:nvSpPr>
        <p:spPr>
          <a:xfrm>
            <a:off x="1160233" y="2967335"/>
            <a:ext cx="6823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A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is your reaction?</a:t>
            </a:r>
            <a:endParaRPr lang="en-A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184845" y="2000250"/>
            <a:ext cx="4572000" cy="3098221"/>
            <a:chOff x="184845" y="2000250"/>
            <a:chExt cx="4572000" cy="3098221"/>
          </a:xfrm>
        </p:grpSpPr>
        <p:pic>
          <p:nvPicPr>
            <p:cNvPr id="1026" name="Picture 2" descr="Quoll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000250"/>
              <a:ext cx="443865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Pravokotnik 9"/>
            <p:cNvSpPr/>
            <p:nvPr/>
          </p:nvSpPr>
          <p:spPr>
            <a:xfrm>
              <a:off x="184845" y="4852250"/>
              <a:ext cx="4572000" cy="2462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sr-Latn-BA" sz="1000" dirty="0"/>
                <a:t>http://news.bbc.co.uk/2/hi/science/nature/8640207.stm</a:t>
              </a:r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4690170" y="2437409"/>
            <a:ext cx="4572000" cy="2223902"/>
            <a:chOff x="4690170" y="2449285"/>
            <a:chExt cx="4572000" cy="2223902"/>
          </a:xfrm>
        </p:grpSpPr>
        <p:pic>
          <p:nvPicPr>
            <p:cNvPr id="1028" name="Picture 4" descr="http://www.abc.net.au/reslib/201002/r507124_2718037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27" t="24845" r="3877" b="23726"/>
            <a:stretch/>
          </p:blipFill>
          <p:spPr bwMode="auto">
            <a:xfrm>
              <a:off x="4762893" y="2449285"/>
              <a:ext cx="4108862" cy="1959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Pravokotnik 12"/>
            <p:cNvSpPr/>
            <p:nvPr/>
          </p:nvSpPr>
          <p:spPr>
            <a:xfrm>
              <a:off x="4690170" y="4426966"/>
              <a:ext cx="4572000" cy="2462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sr-Latn-BA" sz="1000" dirty="0"/>
                <a:t>http://www.abc.net.au/reslib/201002/r507124_2718037.jpg</a:t>
              </a:r>
            </a:p>
          </p:txBody>
        </p:sp>
      </p:grpSp>
      <p:pic>
        <p:nvPicPr>
          <p:cNvPr id="3" name="Aktivnost 2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1653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/>
          <a:p>
            <a:r>
              <a:rPr lang="sl-SI" b="1" u="sng" dirty="0" smtClean="0"/>
              <a:t>ACTIVITY 3</a:t>
            </a:r>
            <a:endParaRPr lang="sr-Latn-BA" b="1" dirty="0"/>
          </a:p>
        </p:txBody>
      </p:sp>
    </p:spTree>
    <p:extLst>
      <p:ext uri="{BB962C8B-B14F-4D97-AF65-F5344CB8AC3E}">
        <p14:creationId xmlns:p14="http://schemas.microsoft.com/office/powerpoint/2010/main" val="363390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335</Words>
  <Application>Microsoft Office PowerPoint</Application>
  <PresentationFormat>Diaprojekcija na zaslonu (4:3)</PresentationFormat>
  <Paragraphs>87</Paragraphs>
  <Slides>14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5" baseType="lpstr">
      <vt:lpstr>Officeova tema</vt:lpstr>
      <vt:lpstr>PowerPointova predstavitev</vt:lpstr>
      <vt:lpstr>The Cane Toad (Rhinella marina)</vt:lpstr>
      <vt:lpstr>ACTIVITY 1</vt:lpstr>
      <vt:lpstr>ACTIVITY 1 GAP-FILL ACTIVITY – KEY FACTS</vt:lpstr>
      <vt:lpstr>ACTIVITY 2</vt:lpstr>
      <vt:lpstr>ACTIVITY 2 How can the cane toad be stopped?</vt:lpstr>
      <vt:lpstr>ACTIVITY 2 Group 1 stimulus images &amp; solution</vt:lpstr>
      <vt:lpstr>ACTIVITY 2 Group 2 stimulus images &amp; solution</vt:lpstr>
      <vt:lpstr>ACTIVITY 3</vt:lpstr>
      <vt:lpstr>ACTIVITY 3 READING COMPREHENSION VOCABULARY</vt:lpstr>
      <vt:lpstr>ACTIVITY 4 LISTENING COMPREHENSION</vt:lpstr>
      <vt:lpstr>PowerPointova predstavitev</vt:lpstr>
      <vt:lpstr>ACTIVITY 4 Question 1</vt:lpstr>
      <vt:lpstr>ACTIVITY 4 Question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Benjamin Tweedie</dc:creator>
  <cp:lastModifiedBy>Benjamin Tweedie</cp:lastModifiedBy>
  <cp:revision>104</cp:revision>
  <dcterms:created xsi:type="dcterms:W3CDTF">2014-09-23T19:26:21Z</dcterms:created>
  <dcterms:modified xsi:type="dcterms:W3CDTF">2015-03-12T22:04:55Z</dcterms:modified>
</cp:coreProperties>
</file>